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0" r:id="rId2"/>
  </p:sldMasterIdLst>
  <p:notesMasterIdLst>
    <p:notesMasterId r:id="rId17"/>
  </p:notesMasterIdLst>
  <p:handoutMasterIdLst>
    <p:handoutMasterId r:id="rId18"/>
  </p:handoutMasterIdLst>
  <p:sldIdLst>
    <p:sldId id="256" r:id="rId3"/>
    <p:sldId id="257" r:id="rId4"/>
    <p:sldId id="264" r:id="rId5"/>
    <p:sldId id="265" r:id="rId6"/>
    <p:sldId id="283" r:id="rId7"/>
    <p:sldId id="284" r:id="rId8"/>
    <p:sldId id="268" r:id="rId9"/>
    <p:sldId id="282" r:id="rId10"/>
    <p:sldId id="267" r:id="rId11"/>
    <p:sldId id="277" r:id="rId12"/>
    <p:sldId id="278" r:id="rId13"/>
    <p:sldId id="281" r:id="rId14"/>
    <p:sldId id="279" r:id="rId15"/>
    <p:sldId id="280" r:id="rId1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93AFAB4-388D-4BE1-BF4D-2314DAA15049}">
          <p14:sldIdLst>
            <p14:sldId id="256"/>
            <p14:sldId id="257"/>
            <p14:sldId id="264"/>
            <p14:sldId id="265"/>
            <p14:sldId id="283"/>
            <p14:sldId id="284"/>
            <p14:sldId id="268"/>
            <p14:sldId id="282"/>
            <p14:sldId id="267"/>
            <p14:sldId id="277"/>
            <p14:sldId id="278"/>
          </p14:sldIdLst>
        </p14:section>
        <p14:section name="dataset" id="{F338A7C9-581C-4875-AF53-3846D056AD27}">
          <p14:sldIdLst>
            <p14:sldId id="281"/>
            <p14:sldId id="279"/>
          </p14:sldIdLst>
        </p14:section>
        <p14:section name="map" id="{5BF37E8D-55EC-4CF7-B8BB-816BE7B56B80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ng Kira" initials="WK" lastIdx="1" clrIdx="0">
    <p:extLst>
      <p:ext uri="{19B8F6BF-5375-455C-9EA6-DF929625EA0E}">
        <p15:presenceInfo xmlns:p15="http://schemas.microsoft.com/office/powerpoint/2012/main" userId="26da250ca9a07b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5482B"/>
    <a:srgbClr val="C75806"/>
    <a:srgbClr val="00499F"/>
    <a:srgbClr val="0CC1E0"/>
    <a:srgbClr val="1B00FE"/>
    <a:srgbClr val="C37C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48" autoAdjust="0"/>
    <p:restoredTop sz="82807" autoAdjust="0"/>
  </p:normalViewPr>
  <p:slideViewPr>
    <p:cSldViewPr snapToObjects="1">
      <p:cViewPr varScale="1">
        <p:scale>
          <a:sx n="95" d="100"/>
          <a:sy n="95" d="100"/>
        </p:scale>
        <p:origin x="235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BD36B5DB-AD46-4E89-A1D6-31C55D0CC6A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en-US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A6D92A4F-8C6B-478A-BBC8-E1346CFB17B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en-US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F5AF89F-CBBD-4929-A953-2AA7DDD9F2E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C462DA3D-240D-4354-8388-1405396CD21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7F2B1100-2F4C-413C-A9CB-1DECA13EC29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en-US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B73A5716-B548-425F-9D72-5897D90D95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592C0BD2-F23B-4C41-AC81-D16551A17F61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55dbf8961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55dbf8961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55dbf896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55dbf896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034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55dbf896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55dbf896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489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55dbf896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55dbf896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36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55dbf896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55dbf896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meteorological data such as rain, temperature, humidity, and wind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b="1" dirty="0"/>
              <a:t>Fine Fuel Moisture Code (FFMC) - </a:t>
            </a:r>
            <a:r>
              <a:rPr lang="en-US" dirty="0"/>
              <a:t>fuel moisture of forest litter fuels under the shade of a forest canopy.  represent moisture conditions for shaded litter fuels,</a:t>
            </a:r>
            <a:endParaRPr lang="en-SG" b="1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b="1" dirty="0"/>
              <a:t>Duff Moisture Code (DMC) - </a:t>
            </a:r>
            <a:r>
              <a:rPr lang="en-US" dirty="0"/>
              <a:t>fuel moisture of decomposed organic material underneath forest litter</a:t>
            </a:r>
            <a:endParaRPr lang="en-SG" b="1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b="1" dirty="0"/>
              <a:t>Drought Code (DC) – </a:t>
            </a:r>
            <a:r>
              <a:rPr lang="en-SG" dirty="0"/>
              <a:t>moisture of deep soil layer</a:t>
            </a:r>
            <a:endParaRPr lang="en-SG" b="1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b="1" dirty="0"/>
              <a:t>Initial Spread Index (ISI) - </a:t>
            </a:r>
            <a:r>
              <a:rPr lang="en-US" dirty="0"/>
              <a:t>estimate a spread potential by </a:t>
            </a:r>
            <a:r>
              <a:rPr lang="en-US" dirty="0" err="1"/>
              <a:t>integratin</a:t>
            </a:r>
            <a:r>
              <a:rPr lang="en-US" dirty="0"/>
              <a:t> fuel moisture and effect of wind speed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Relative humidity (RH) – moisture in air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55dbf896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55dbf896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meteorological data such as rain, temperature, humidity, and wind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b="1" dirty="0"/>
              <a:t>Fine Fuel Moisture Code (FFMC) - </a:t>
            </a:r>
            <a:r>
              <a:rPr lang="en-US" dirty="0"/>
              <a:t>fuel moisture of forest litter fuels under the shade of a forest canopy.  represent moisture conditions for shaded litter fuels,</a:t>
            </a:r>
            <a:endParaRPr lang="en-SG" b="1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b="1" dirty="0"/>
              <a:t>Duff Moisture Code (DMC) - </a:t>
            </a:r>
            <a:r>
              <a:rPr lang="en-US" dirty="0"/>
              <a:t>fuel moisture of decomposed organic material underneath forest litter</a:t>
            </a:r>
            <a:endParaRPr lang="en-SG" b="1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b="1" dirty="0"/>
              <a:t>Drought Code (DC) – </a:t>
            </a:r>
            <a:r>
              <a:rPr lang="en-SG" dirty="0"/>
              <a:t>moisture of deep soil layer</a:t>
            </a:r>
            <a:endParaRPr lang="en-SG" b="1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b="1" dirty="0"/>
              <a:t>Initial Spread Index (ISI) - </a:t>
            </a:r>
            <a:r>
              <a:rPr lang="en-US" dirty="0"/>
              <a:t>estimate a spread potential by </a:t>
            </a:r>
            <a:r>
              <a:rPr lang="en-US" dirty="0" err="1"/>
              <a:t>integratin</a:t>
            </a:r>
            <a:r>
              <a:rPr lang="en-US" dirty="0"/>
              <a:t> fuel moisture and effect of wind speed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Relative humidity (RH) – moisture in air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629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55dbf896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55dbf896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meteorological data such as rain, temperature, humidity, and wind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b="1" dirty="0"/>
              <a:t>Fine Fuel Moisture Code (FFMC) - </a:t>
            </a:r>
            <a:r>
              <a:rPr lang="en-US" dirty="0"/>
              <a:t>fuel moisture of forest litter fuels under the shade of a forest canopy.  represent moisture conditions for shaded litter fuels,</a:t>
            </a:r>
            <a:endParaRPr lang="en-SG" b="1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b="1" dirty="0"/>
              <a:t>Duff Moisture Code (DMC) - </a:t>
            </a:r>
            <a:r>
              <a:rPr lang="en-US" dirty="0"/>
              <a:t>fuel moisture of decomposed organic material underneath forest litter</a:t>
            </a:r>
            <a:endParaRPr lang="en-SG" b="1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b="1" dirty="0"/>
              <a:t>Drought Code (DC) – </a:t>
            </a:r>
            <a:r>
              <a:rPr lang="en-SG" dirty="0"/>
              <a:t>moisture of deep soil layer</a:t>
            </a:r>
            <a:endParaRPr lang="en-SG" b="1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b="1" dirty="0"/>
              <a:t>Initial Spread Index (ISI) - </a:t>
            </a:r>
            <a:r>
              <a:rPr lang="en-US" dirty="0"/>
              <a:t>estimate a spread potential by </a:t>
            </a:r>
            <a:r>
              <a:rPr lang="en-US" dirty="0" err="1"/>
              <a:t>integratin</a:t>
            </a:r>
            <a:r>
              <a:rPr lang="en-US" dirty="0"/>
              <a:t> fuel moisture and effect of wind speed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Relative humidity (RH) – moisture in air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4752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55dbf896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55dbf896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10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55dbf896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55dbf896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543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55dbf896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55dbf896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206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55dbf896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55dbf896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C50A258-6B6C-4747-BFDC-7B688082C06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124075" y="5014913"/>
            <a:ext cx="6626225" cy="11509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ru-RU" altLang="en-US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8C1701E-320C-4191-8853-87755E9A056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124075" y="5949950"/>
            <a:ext cx="6626225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ru-RU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87C4-DC71-46BF-9BC7-24E54A12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FBAF3-1ACD-4A51-BB69-63574A5C8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C0324-D59C-4FD7-99E9-A32FCB86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2289D3-F92A-48B5-90BA-3EBC533DCF4B}" type="datetime1">
              <a:rPr lang="en-GB" altLang="en-US"/>
              <a:pPr/>
              <a:t>23/05/2020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F2778-5F6E-4371-B82A-8C5A85AF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980C3-F9D8-4CCA-85AB-E3F5AAE4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7AF160-A05D-4042-B868-0A15C27182DF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1825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2CBAE-4FF3-4767-A746-1E374EAB62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4638" y="260350"/>
            <a:ext cx="2051050" cy="590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0B7D8B-E700-47EE-B227-6F75361DE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03925" cy="590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5172A-F33F-4C39-B215-EA2940242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DC0AD9-AD7B-4EA2-972B-89E46E0E4591}" type="datetime1">
              <a:rPr lang="en-GB" altLang="en-US"/>
              <a:pPr/>
              <a:t>23/05/2020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B0769-B78C-4FD4-8C87-DE73A0B13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68358-1FB2-4271-B2D0-E7B09220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A724AA-356F-416C-AE3F-8348355EBB75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40244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459BB-26D0-4B9D-B8C4-766309AC6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E75A7-82D9-4128-A697-CCA9D0541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3BC73-156D-4DCF-907E-71CB2FC4F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34E0C2-4125-45BC-9ECC-340A3D1DF37A}" type="datetime1">
              <a:rPr lang="en-GB" altLang="en-US"/>
              <a:pPr/>
              <a:t>23/05/2020</a:t>
            </a:fld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CA8CD-7B7D-4012-A399-9C4EEF1CA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4D2E4-411D-4E44-8B1A-8A5214FA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D6517-C7B2-4D24-B70C-F23166C279DC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3717927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2AB6-22BD-4082-B08F-9E8B227E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1588C-1E7F-4B76-928E-3168C24F5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682E9-2C0A-43FB-ABF6-F762D604B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6DA905-FF66-4DAA-BAA9-33C4C8229F01}" type="datetime1">
              <a:rPr lang="en-GB" altLang="en-US"/>
              <a:pPr/>
              <a:t>23/05/2020</a:t>
            </a:fld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A9BA0-4690-42A6-8C36-E30D6A38E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CC9C-D5A5-4572-A2D5-62A89837F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9327F9-1B57-41D8-AA3F-DEA4F9070E2B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56959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CCBD6-FE55-4971-81F3-A39D3006B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BF629-A32A-436C-91C0-B47BD8C2C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1AD05-4975-4B9B-9A7D-3E2A74C58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BC41CFF-1896-4C37-A93B-4F8FA5AFB957}" type="datetime1">
              <a:rPr lang="en-GB" altLang="en-US"/>
              <a:pPr/>
              <a:t>23/05/2020</a:t>
            </a:fld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84329-5FE4-4500-B389-0785379CF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56245-B360-4A3B-8116-95938C06C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473B4-90C1-4B61-B8F6-AF8A5D5A5AB5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821438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285F-62B7-49AA-8C54-9AB61FCA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F243-A591-4D3B-81E6-317370C37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B5197-8334-402C-AC07-8091238A2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76192-CA37-4E4D-9A7A-F91E98DBF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9D159C-1BE8-4C2E-98A8-C45E3CCE04C6}" type="datetime1">
              <a:rPr lang="en-GB" altLang="en-US"/>
              <a:pPr/>
              <a:t>23/05/2020</a:t>
            </a:fld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1FAF0-03D0-49BC-8E73-D516480C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0E0CF-D5A0-42CF-9F91-7BC4D7EC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951628-72EA-43F2-8CB8-51ED0160C650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267435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CF894-6088-4B2E-A3B4-E518D3DD4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09E1B-1CFC-4FEA-94A1-1A6CDD06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27F37-45E9-4795-94E5-91D55307F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BCBA20-DF7E-4302-854F-B572B131A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42F3C-0A95-40CA-BBC9-05547C25E0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A68AA-6CBB-4B4B-914F-7803D135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DA99DA3-45F0-47BD-820A-42DA4B91782C}" type="datetime1">
              <a:rPr lang="en-GB" altLang="en-US"/>
              <a:pPr/>
              <a:t>23/05/2020</a:t>
            </a:fld>
            <a:endParaRPr lang="ru-RU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86327-59D8-4415-BAF0-12D4E26F6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CCEC5D-D960-4494-815F-FC21796B9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53DE38-A30A-4DF4-9A6B-DE46B11ECC0A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39519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1E14-EB74-4BE6-BD36-0CD355C2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57374D-1EF7-4BE6-986A-57B2F9607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FFF352-4BE9-49D8-934D-AFF24CB10345}" type="datetime1">
              <a:rPr lang="en-GB" altLang="en-US"/>
              <a:pPr/>
              <a:t>23/05/2020</a:t>
            </a:fld>
            <a:endParaRPr lang="ru-RU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1B554-4B7B-4B2B-9F04-BB1F0B2A9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3CA62-FDB2-4168-A630-0721B0713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0F385F-FCC9-438F-BA2D-FB813E5C5D09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387127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34053-4104-4467-A3AF-A03BAD7FF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D74592-3A7B-4237-8731-ACD591A474EE}" type="datetime1">
              <a:rPr lang="en-GB" altLang="en-US"/>
              <a:pPr/>
              <a:t>23/05/2020</a:t>
            </a:fld>
            <a:endParaRPr lang="ru-RU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CA5FF4-6DF1-44D5-9831-9B09BC8DC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B8EAC-3AA5-4BF5-A0E4-C57CB188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460E8B-5EF9-4657-9614-BC8673ADBC60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9786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957BD-6603-42CE-A56D-C27EF82D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B088E-857E-48A5-92ED-0D0402B8F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5A597-A998-497D-8947-3DD68245A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68130-CC7D-491C-B0FD-1023E609C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E52C76-C8C2-4E0F-92E4-7BEBF7480A3B}" type="datetime1">
              <a:rPr lang="en-GB" altLang="en-US"/>
              <a:pPr/>
              <a:t>23/05/2020</a:t>
            </a:fld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5E5C1-28A1-4792-A185-099FB1E02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62806-E272-4971-AB96-6FFD1AEC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9F01C7-2391-498B-9807-A2453BC723BB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27427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E6C2-A4C5-46D4-838C-14332356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9CD8B-AA3F-4D49-9997-90EFD5ED5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A352D-84D6-43C3-90ED-820F704A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24B680-10B2-42EA-9107-EED409926446}" type="datetime1">
              <a:rPr lang="en-GB" altLang="en-US"/>
              <a:pPr/>
              <a:t>23/05/2020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3E1DC-6B1D-44E1-905E-364E0D61F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B2287-7ACD-4943-89CC-838F9C82B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A4CEFC-EAE5-4FAC-88E1-8316293ACE1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94025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3AC4-5331-4284-B45A-53CC432C1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00378C-B957-4D6E-AD57-7E2CCCA99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656B7-62DE-4DCB-BE82-5A711BED2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D6E28-8967-430A-8C58-B6562199F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9A6F37-B8DF-4AA7-B859-5F5008EADCCF}" type="datetime1">
              <a:rPr lang="en-GB" altLang="en-US"/>
              <a:pPr/>
              <a:t>23/05/2020</a:t>
            </a:fld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9FD3B-D527-4C8C-96E4-B2592A914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8C83E-25B0-474E-B01F-21955525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94A4C4-A535-412C-82C4-046CAE702516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26666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23B8C-FBAB-471E-8509-AF95D14CA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175D6-8C3D-42C5-AB12-30F72558E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C9C3F-C2B6-4519-9FBE-CA473C62B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ED67E0-35C3-4F18-A824-F601825D6E08}" type="datetime1">
              <a:rPr lang="en-GB" altLang="en-US"/>
              <a:pPr/>
              <a:t>23/05/2020</a:t>
            </a:fld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E008C-13AB-4A9F-80F7-ACE657331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5EC58-2AD4-4FFD-BEA8-7B72AC40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EDC923-44DD-4059-A13D-2E28D1FD9CB7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676952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4532E5-6CC9-40E7-9A6E-252DEB12F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992938" y="260350"/>
            <a:ext cx="1693862" cy="5865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8F21ED-1A9D-4754-90F4-270609771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908175" y="260350"/>
            <a:ext cx="4932363" cy="5865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3F078-A131-491D-8855-8639636D2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53AD278-2E06-47F2-A58A-62719DFF0F4E}" type="datetime1">
              <a:rPr lang="en-GB" altLang="en-US"/>
              <a:pPr/>
              <a:t>23/05/2020</a:t>
            </a:fld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DF8EE-5BD4-45E0-AF06-E3F1DA39A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25B5D-D59F-43A5-A716-CCE8AA20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2C4148-D0AE-4050-B39A-8CFFDD923CDF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0635432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74633"/>
            <a:ext cx="6014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803400"/>
            <a:ext cx="2841000" cy="42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803400"/>
            <a:ext cx="2841000" cy="42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3563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BB23C-C93B-4632-8D33-A0085F20A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B1890-6B04-4894-8F97-199E240AE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77083-99CE-4EF0-946A-7FD666BA9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854495-7F64-4BC9-AF2F-5EF9DE58BE42}" type="datetime1">
              <a:rPr lang="en-GB" altLang="en-US"/>
              <a:pPr/>
              <a:t>23/05/2020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96574-AECA-49B1-B870-28A8B8CCB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A2A9B-566F-411E-B8FD-6C7E7505E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0899EA-34AE-4533-847A-A5FA918CF07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77122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BF46-0EDF-4891-ABFF-55DAADEE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1EDD-EED3-4EE1-947F-2260D09CC0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313" y="2276475"/>
            <a:ext cx="4027487" cy="3889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E1903-07EF-4F3F-81A9-D6805A572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276475"/>
            <a:ext cx="4027488" cy="3889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8619F-5E0B-42C5-AD3A-1B637B127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98A300-05F0-481A-A54F-F723FE8B07E2}" type="datetime1">
              <a:rPr lang="en-GB" altLang="en-US"/>
              <a:pPr/>
              <a:t>23/05/2020</a:t>
            </a:fld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AB348-D6E6-4D0E-9010-D653624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Designed by PoweredTemplate.com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284B4-3702-4F50-B236-35E4E7CA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065104-9FDB-46FD-86B1-9283586B687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65097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0ED8B-F0A0-4346-8EE5-8CE9006F2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505AF-A480-4AB2-AE46-DBDA326AE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44537-D2CE-4869-BC7D-8692A388D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36DBA-4EB1-457F-BF5A-4EE272B83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B30CB-9A7C-485A-BCF4-74F5C26FA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D2674A-2865-4687-8F42-8CE45A5DD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D31022-BB36-4370-84A2-EFE6A4D84D51}" type="datetime1">
              <a:rPr lang="en-GB" altLang="en-US"/>
              <a:pPr/>
              <a:t>23/05/2020</a:t>
            </a:fld>
            <a:endParaRPr lang="en-GB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DFFAA4-9E91-4A19-8CCE-2F8420379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Designed by PoweredTemplate.com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41E9CB-8DA8-47D1-BF01-53FFD517D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78FFCD-9CAB-4D68-B624-B20F69208D21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73127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BBB9-EC3C-4407-8C3C-B714D201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25B97D-0B29-49B0-97AC-D7E4C52F6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C8F47A-CADF-4E6C-B9A4-4630C49FAB8D}" type="datetime1">
              <a:rPr lang="en-GB" altLang="en-US"/>
              <a:pPr/>
              <a:t>23/05/2020</a:t>
            </a:fld>
            <a:endParaRPr lang="en-GB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75D71-0F12-4CCA-9797-B9E988595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99EDB-6026-46D7-AB3A-E866B9D3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995713-1B2C-4C88-896F-747881B58695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0612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C9D1C6-4F6E-4E1B-9B3A-FA66338EF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CA0D07-6D06-485A-B16A-D1BB13520A7F}" type="datetime1">
              <a:rPr lang="en-GB" altLang="en-US"/>
              <a:pPr/>
              <a:t>23/05/2020</a:t>
            </a:fld>
            <a:endParaRPr lang="en-GB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41E7C8-22E6-42EE-BDDC-71B700DA6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Designed by PoweredTemplate.com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EE41C-C065-4810-9B32-68B0B10D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315486-6DA1-40B0-921A-DD782B417720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39637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8B64-8FB9-488B-83AB-39A3108B1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AD154-4E0A-4064-8D1F-874472F9A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22324-0256-4986-BE11-E4B738E36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F9F7D-F271-4B9F-B774-FB44C3342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31E92F-8D89-43F1-AC29-A6C434F9DA7C}" type="datetime1">
              <a:rPr lang="en-GB" altLang="en-US"/>
              <a:pPr/>
              <a:t>23/05/2020</a:t>
            </a:fld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AD281-FBC0-4433-BB8D-8121ADDC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Designed by PoweredTemplate.com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68CDB-D75A-473E-96EC-95E0AED0E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9E1AA7-7CBA-416F-9B82-C4A776F78092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15241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05C3-4F1C-4D67-BC21-E4030B0C1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42ECC8-F943-4438-85CE-1EAE878612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CD7C6-FA39-4365-88D7-1FD24B66F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775B99-921C-4265-B9AA-64134FD20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4B625-48BF-4721-A690-BCA67914FBB8}" type="datetime1">
              <a:rPr lang="en-GB" altLang="en-US"/>
              <a:pPr/>
              <a:t>23/05/2020</a:t>
            </a:fld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21547-2EC7-4BA7-AC7A-9D3A0E67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Designed by PoweredTemplate.com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6133A-33A6-4270-8BA8-D23911572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C6446D-F642-42E0-9AD9-E5EFD40F086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557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D4A76A1-9598-47C3-BAF7-9FD24BD565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ru-RU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F648DEF-1E06-4341-8AE3-54DC2EB3D6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2276475"/>
            <a:ext cx="8207375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ru-RU" altLang="en-US"/>
          </a:p>
        </p:txBody>
      </p:sp>
      <p:sp>
        <p:nvSpPr>
          <p:cNvPr id="1035" name="Rectangle 11">
            <a:extLst>
              <a:ext uri="{FF2B5EF4-FFF2-40B4-BE49-F238E27FC236}">
                <a16:creationId xmlns:a16="http://schemas.microsoft.com/office/drawing/2014/main" id="{E7A46226-935C-460E-8D18-867EB862019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fld id="{C9ED1FB3-7893-4A9E-AF56-D33682FE09C7}" type="datetime1">
              <a:rPr lang="en-GB" altLang="en-US"/>
              <a:pPr/>
              <a:t>23/05/2020</a:t>
            </a:fld>
            <a:endParaRPr lang="en-GB" altLang="en-US"/>
          </a:p>
        </p:txBody>
      </p:sp>
      <p:sp>
        <p:nvSpPr>
          <p:cNvPr id="1036" name="Rectangle 12">
            <a:extLst>
              <a:ext uri="{FF2B5EF4-FFF2-40B4-BE49-F238E27FC236}">
                <a16:creationId xmlns:a16="http://schemas.microsoft.com/office/drawing/2014/main" id="{B34BE048-81AE-47D9-BA39-472F11BEB27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altLang="en-US"/>
              <a:t>Designed by PoweredTemplate.com</a:t>
            </a:r>
          </a:p>
        </p:txBody>
      </p:sp>
      <p:sp>
        <p:nvSpPr>
          <p:cNvPr id="1037" name="Rectangle 13">
            <a:extLst>
              <a:ext uri="{FF2B5EF4-FFF2-40B4-BE49-F238E27FC236}">
                <a16:creationId xmlns:a16="http://schemas.microsoft.com/office/drawing/2014/main" id="{790BB172-F619-49A7-911E-EE90CC9C125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fld id="{64055D4F-CD9B-4D17-AF5F-3D6AAD0EFDD2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Calibri" panose="020F05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Calibri" panose="020F050202020403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Calibri" panose="020F050202020403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Calibri" panose="020F050202020403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6C59DF23-1769-4F77-88CD-6EA2A0B031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title style</a:t>
            </a:r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1A3A4438-4D08-4583-8205-F0403EA8D2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190468" name="Rectangle 4">
            <a:extLst>
              <a:ext uri="{FF2B5EF4-FFF2-40B4-BE49-F238E27FC236}">
                <a16:creationId xmlns:a16="http://schemas.microsoft.com/office/drawing/2014/main" id="{2AEB8BF5-6C9E-47EB-889A-E58CC54BD8C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rgbClr val="FFFFFF"/>
                </a:solidFill>
                <a:latin typeface="+mn-lt"/>
              </a:defRPr>
            </a:lvl1pPr>
          </a:lstStyle>
          <a:p>
            <a:fld id="{8FBA2C46-ECA7-4E6C-BE34-9E23C929AB76}" type="datetime1">
              <a:rPr lang="en-GB" altLang="en-US"/>
              <a:pPr/>
              <a:t>23/05/2020</a:t>
            </a:fld>
            <a:endParaRPr lang="ru-RU" altLang="en-US"/>
          </a:p>
        </p:txBody>
      </p:sp>
      <p:sp>
        <p:nvSpPr>
          <p:cNvPr id="190469" name="Rectangle 5">
            <a:extLst>
              <a:ext uri="{FF2B5EF4-FFF2-40B4-BE49-F238E27FC236}">
                <a16:creationId xmlns:a16="http://schemas.microsoft.com/office/drawing/2014/main" id="{200096A1-33E5-4872-8EA6-4B9FE381AE3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>
                <a:latin typeface="+mn-lt"/>
              </a:defRPr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190470" name="Rectangle 6">
            <a:extLst>
              <a:ext uri="{FF2B5EF4-FFF2-40B4-BE49-F238E27FC236}">
                <a16:creationId xmlns:a16="http://schemas.microsoft.com/office/drawing/2014/main" id="{22F63100-3EB3-4413-90C4-4C5811493E8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latin typeface="+mn-lt"/>
              </a:defRPr>
            </a:lvl1pPr>
          </a:lstStyle>
          <a:p>
            <a:fld id="{477B7659-1218-45EC-BBD1-364702CF7D4D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anose="020F050202020403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anose="020F050202020403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anose="020F050202020403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en.wikipedia.org/wiki/Fire_%28classical_element%29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slide" Target="slide14.xml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16.svg"/><Relationship Id="rId9" Type="http://schemas.openxmlformats.org/officeDocument/2006/relationships/slide" Target="slide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slide" Target="slide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0" name="Rectangle 14">
            <a:extLst>
              <a:ext uri="{FF2B5EF4-FFF2-40B4-BE49-F238E27FC236}">
                <a16:creationId xmlns:a16="http://schemas.microsoft.com/office/drawing/2014/main" id="{FF5395A3-5975-4151-A88A-E8B79F46D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752" y="6344691"/>
            <a:ext cx="6480175" cy="3587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spcBef>
                <a:spcPct val="20000"/>
              </a:spcBef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b="0" dirty="0"/>
              <a:t>SPEAKER: KIRA WONG</a:t>
            </a:r>
            <a:endParaRPr lang="uk-UA" altLang="en-US" b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A80BDE-B09E-4140-AE3D-426CEA77E4E4}"/>
              </a:ext>
            </a:extLst>
          </p:cNvPr>
          <p:cNvSpPr/>
          <p:nvPr/>
        </p:nvSpPr>
        <p:spPr bwMode="auto">
          <a:xfrm>
            <a:off x="-1" y="0"/>
            <a:ext cx="9144001" cy="1431156"/>
          </a:xfrm>
          <a:prstGeom prst="rect">
            <a:avLst/>
          </a:prstGeom>
          <a:gradFill>
            <a:gsLst>
              <a:gs pos="47788">
                <a:schemeClr val="tx2"/>
              </a:gs>
              <a:gs pos="100000">
                <a:schemeClr val="tx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00000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828" name="Rectangle 12">
            <a:extLst>
              <a:ext uri="{FF2B5EF4-FFF2-40B4-BE49-F238E27FC236}">
                <a16:creationId xmlns:a16="http://schemas.microsoft.com/office/drawing/2014/main" id="{20414BE7-CC78-466F-815D-07E26662274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0674" y="27910"/>
            <a:ext cx="8812544" cy="1431156"/>
          </a:xfrm>
          <a:noFill/>
        </p:spPr>
        <p:txBody>
          <a:bodyPr/>
          <a:lstStyle/>
          <a:p>
            <a:pPr algn="l"/>
            <a:r>
              <a:rPr lang="en-SG" sz="5400" b="1" dirty="0"/>
              <a:t>FOREST FIRE DATA ANALYSIS</a:t>
            </a:r>
            <a:endParaRPr lang="en-US" altLang="en-US" sz="5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C475D-6FC6-497A-80F4-624B53B18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-99392"/>
            <a:ext cx="938995" cy="9807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2195736" y="790406"/>
            <a:ext cx="6014400" cy="857400"/>
          </a:xfrm>
          <a:prstGeom prst="rect">
            <a:avLst/>
          </a:prstGeom>
        </p:spPr>
        <p:txBody>
          <a:bodyPr spcFirstLastPara="1"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endParaRPr sz="3600" dirty="0"/>
          </a:p>
          <a:p>
            <a:r>
              <a:rPr lang="en" sz="4000" b="1" dirty="0"/>
              <a:t>FUTURE WORK</a:t>
            </a:r>
            <a:endParaRPr sz="4000" b="1" dirty="0"/>
          </a:p>
          <a:p>
            <a:endParaRPr dirty="0"/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1"/>
          </p:nvPr>
        </p:nvSpPr>
        <p:spPr>
          <a:xfrm>
            <a:off x="2195736" y="1350490"/>
            <a:ext cx="5684400" cy="31617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endParaRPr sz="2100" dirty="0"/>
          </a:p>
          <a:p>
            <a:pPr marL="438150" indent="-342900">
              <a:spcBef>
                <a:spcPts val="0"/>
              </a:spcBef>
              <a:buSzPts val="21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SG" sz="2400" dirty="0"/>
              <a:t>Develop front end content </a:t>
            </a:r>
          </a:p>
          <a:p>
            <a:pPr marL="438150" indent="-342900">
              <a:spcBef>
                <a:spcPts val="0"/>
              </a:spcBef>
              <a:buSzPts val="21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SG" sz="2400" dirty="0"/>
              <a:t>Incorporate predicting size of burnt area on top of fire outbreak </a:t>
            </a:r>
            <a:endParaRPr sz="2400" dirty="0"/>
          </a:p>
          <a:p>
            <a:pPr marL="0" indent="0">
              <a:buNone/>
            </a:pPr>
            <a:endParaRPr sz="2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2F812-6FA0-445A-82AD-EE9F91632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736" y="4509120"/>
            <a:ext cx="2115106" cy="1204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364FFA-5AED-46D1-98EE-246EA45A5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842" y="3294584"/>
            <a:ext cx="4669065" cy="3145606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ctrTitle" idx="4294967295"/>
          </p:nvPr>
        </p:nvSpPr>
        <p:spPr>
          <a:xfrm>
            <a:off x="2553801" y="497114"/>
            <a:ext cx="3617913" cy="928687"/>
          </a:xfrm>
          <a:prstGeom prst="rect">
            <a:avLst/>
          </a:prstGeom>
        </p:spPr>
        <p:txBody>
          <a:bodyPr spcFirstLastPara="1"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7200" b="1" dirty="0"/>
              <a:t>Thanks!</a:t>
            </a:r>
            <a:endParaRPr sz="7200" b="1" dirty="0"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4294967295"/>
          </p:nvPr>
        </p:nvSpPr>
        <p:spPr>
          <a:xfrm>
            <a:off x="2555776" y="2989535"/>
            <a:ext cx="4608513" cy="1500188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latin typeface="Muli"/>
                <a:ea typeface="Muli"/>
                <a:cs typeface="Muli"/>
                <a:sym typeface="Muli"/>
              </a:rPr>
              <a:t>Any questions?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sz="2400" b="1" dirty="0">
              <a:latin typeface="Muli"/>
              <a:ea typeface="Muli"/>
              <a:cs typeface="Muli"/>
              <a:sym typeface="Muli"/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You can find me at:</a:t>
            </a:r>
            <a:endParaRPr sz="2400" dirty="0"/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SG" sz="2400" dirty="0" err="1"/>
              <a:t>Kirawong_datasci</a:t>
            </a:r>
            <a:r>
              <a:rPr lang="en" sz="2400" dirty="0"/>
              <a:t>@hotmail.com</a:t>
            </a:r>
            <a:endParaRPr sz="2400" dirty="0"/>
          </a:p>
        </p:txBody>
      </p:sp>
      <p:pic>
        <p:nvPicPr>
          <p:cNvPr id="3" name="Graphic 2" descr="Questions">
            <a:extLst>
              <a:ext uri="{FF2B5EF4-FFF2-40B4-BE49-F238E27FC236}">
                <a16:creationId xmlns:a16="http://schemas.microsoft.com/office/drawing/2014/main" id="{F2C0A3BE-B391-41FF-974A-0996564FA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4128" y="1765399"/>
            <a:ext cx="3168352" cy="31683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C019A-F6FF-4ADA-AFCF-2FE69C304A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" t="4262" r="1035"/>
          <a:stretch/>
        </p:blipFill>
        <p:spPr>
          <a:xfrm>
            <a:off x="233173" y="2348880"/>
            <a:ext cx="8587300" cy="161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31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BBB91-70F4-442A-A737-6B5B6A122D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" t="4222" r="596"/>
          <a:stretch/>
        </p:blipFill>
        <p:spPr>
          <a:xfrm>
            <a:off x="395536" y="2348880"/>
            <a:ext cx="8424936" cy="1633634"/>
          </a:xfrm>
          <a:prstGeom prst="rect">
            <a:avLst/>
          </a:prstGeom>
          <a:solidFill>
            <a:schemeClr val="accent4"/>
          </a:solidFill>
        </p:spPr>
      </p:pic>
    </p:spTree>
    <p:extLst>
      <p:ext uri="{BB962C8B-B14F-4D97-AF65-F5344CB8AC3E}">
        <p14:creationId xmlns:p14="http://schemas.microsoft.com/office/powerpoint/2010/main" val="822167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F5936C-3F80-4A83-BB42-F3F6C6914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49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2;p14">
            <a:extLst>
              <a:ext uri="{FF2B5EF4-FFF2-40B4-BE49-F238E27FC236}">
                <a16:creationId xmlns:a16="http://schemas.microsoft.com/office/drawing/2014/main" id="{888210B3-7402-426C-B7FD-10A827B16712}"/>
              </a:ext>
            </a:extLst>
          </p:cNvPr>
          <p:cNvSpPr txBox="1">
            <a:spLocks/>
          </p:cNvSpPr>
          <p:nvPr/>
        </p:nvSpPr>
        <p:spPr bwMode="auto">
          <a:xfrm>
            <a:off x="879364" y="1340768"/>
            <a:ext cx="7416824" cy="316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Predict forest fire breakout on given conditions (features)</a:t>
            </a:r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FontTx/>
              <a:buNone/>
            </a:pPr>
            <a:r>
              <a:rPr lang="en-US" sz="2400" b="0" dirty="0"/>
              <a:t>Forest fires are a serious problem for the preservation of the Tropical Forests and animals</a:t>
            </a:r>
          </a:p>
          <a:p>
            <a:pPr marL="0" indent="0">
              <a:buFontTx/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/>
              <a:t>1 billion animals estimated to be dead in Australia 2019 fire</a:t>
            </a:r>
          </a:p>
          <a:p>
            <a:pPr marL="0" indent="0">
              <a:buFontTx/>
              <a:buNone/>
            </a:pPr>
            <a:endParaRPr lang="en-US" sz="2400" b="0" dirty="0"/>
          </a:p>
        </p:txBody>
      </p:sp>
      <p:sp>
        <p:nvSpPr>
          <p:cNvPr id="4" name="Google Shape;71;p14">
            <a:extLst>
              <a:ext uri="{FF2B5EF4-FFF2-40B4-BE49-F238E27FC236}">
                <a16:creationId xmlns:a16="http://schemas.microsoft.com/office/drawing/2014/main" id="{AC32A436-0FA3-42FF-B6BA-CAAA49BABC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47664" y="-99392"/>
            <a:ext cx="4539000" cy="1159800"/>
          </a:xfrm>
          <a:prstGeom prst="rect">
            <a:avLst/>
          </a:prstGeom>
        </p:spPr>
        <p:txBody>
          <a:bodyPr spcFirstLastPara="1"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SG" sz="4000" b="1" dirty="0"/>
              <a:t>OBJECTIVE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59982-7EBE-4733-B8FC-EC2106D09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34" y="4221088"/>
            <a:ext cx="3115134" cy="208823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CEF01-E8DF-4012-88EE-A96F73BAF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221088"/>
            <a:ext cx="3129713" cy="208823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AF37E1C-1DE4-4E75-B081-D66703443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>
            <a:off x="246613" y="1457081"/>
            <a:ext cx="447358" cy="335518"/>
          </a:xfrm>
          <a:prstGeom prst="rect">
            <a:avLst/>
          </a:prstGeom>
        </p:spPr>
      </p:pic>
      <p:pic>
        <p:nvPicPr>
          <p:cNvPr id="8" name="Graphic 6">
            <a:extLst>
              <a:ext uri="{FF2B5EF4-FFF2-40B4-BE49-F238E27FC236}">
                <a16:creationId xmlns:a16="http://schemas.microsoft.com/office/drawing/2014/main" id="{54C53E3D-014C-493E-942D-9D48D41A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>
            <a:off x="246613" y="2351249"/>
            <a:ext cx="447358" cy="335518"/>
          </a:xfrm>
          <a:prstGeom prst="rect">
            <a:avLst/>
          </a:prstGeom>
        </p:spPr>
      </p:pic>
      <p:pic>
        <p:nvPicPr>
          <p:cNvPr id="12" name="Graphic 6">
            <a:extLst>
              <a:ext uri="{FF2B5EF4-FFF2-40B4-BE49-F238E27FC236}">
                <a16:creationId xmlns:a16="http://schemas.microsoft.com/office/drawing/2014/main" id="{F45AABD7-6432-4DC2-B3D2-C69F3477DD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>
            <a:off x="260145" y="3580936"/>
            <a:ext cx="447358" cy="3355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6"/>
          <p:cNvGrpSpPr/>
          <p:nvPr/>
        </p:nvGrpSpPr>
        <p:grpSpPr>
          <a:xfrm>
            <a:off x="7342821" y="2490522"/>
            <a:ext cx="1271009" cy="1120533"/>
            <a:chOff x="4610450" y="3703750"/>
            <a:chExt cx="453050" cy="332175"/>
          </a:xfrm>
        </p:grpSpPr>
        <p:sp>
          <p:nvSpPr>
            <p:cNvPr id="97" name="Google Shape;97;p1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dirty="0"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dirty="0"/>
            </a:p>
          </p:txBody>
        </p:sp>
      </p:grpSp>
      <p:sp>
        <p:nvSpPr>
          <p:cNvPr id="100" name="Google Shape;100;p16"/>
          <p:cNvSpPr txBox="1">
            <a:spLocks noGrp="1"/>
          </p:cNvSpPr>
          <p:nvPr>
            <p:ph type="body" idx="2"/>
          </p:nvPr>
        </p:nvSpPr>
        <p:spPr>
          <a:xfrm>
            <a:off x="4814316" y="1761222"/>
            <a:ext cx="1701900" cy="7293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SG" sz="2400" dirty="0"/>
              <a:t>EDA</a:t>
            </a:r>
            <a:endParaRPr sz="2400"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4294967295"/>
          </p:nvPr>
        </p:nvSpPr>
        <p:spPr>
          <a:xfrm>
            <a:off x="7318697" y="1556792"/>
            <a:ext cx="1843087" cy="73025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SG" sz="2400" dirty="0"/>
              <a:t>Classification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model</a:t>
            </a:r>
            <a:r>
              <a:rPr lang="en-SG" sz="2400" dirty="0"/>
              <a:t>s</a:t>
            </a:r>
            <a:endParaRPr sz="2400" dirty="0"/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584" y="4710081"/>
            <a:ext cx="1628075" cy="4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/>
          <p:nvPr/>
        </p:nvSpPr>
        <p:spPr>
          <a:xfrm>
            <a:off x="2466382" y="2860664"/>
            <a:ext cx="635041" cy="50189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grpSp>
        <p:nvGrpSpPr>
          <p:cNvPr id="113" name="Google Shape;113;p16"/>
          <p:cNvGrpSpPr/>
          <p:nvPr/>
        </p:nvGrpSpPr>
        <p:grpSpPr>
          <a:xfrm>
            <a:off x="2123728" y="2596366"/>
            <a:ext cx="1313955" cy="1271009"/>
            <a:chOff x="2583325" y="2972875"/>
            <a:chExt cx="462850" cy="445750"/>
          </a:xfrm>
          <a:solidFill>
            <a:schemeClr val="tx1"/>
          </a:solidFill>
        </p:grpSpPr>
        <p:sp>
          <p:nvSpPr>
            <p:cNvPr id="114" name="Google Shape;114;p16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dirty="0"/>
            </a:p>
          </p:txBody>
        </p:sp>
      </p:grpSp>
      <p:sp>
        <p:nvSpPr>
          <p:cNvPr id="29" name="Google Shape;71;p14">
            <a:extLst>
              <a:ext uri="{FF2B5EF4-FFF2-40B4-BE49-F238E27FC236}">
                <a16:creationId xmlns:a16="http://schemas.microsoft.com/office/drawing/2014/main" id="{CDC1E8A6-E414-4A4A-9AFD-0E5FE11F02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6159" y="463966"/>
            <a:ext cx="4539000" cy="729300"/>
          </a:xfrm>
          <a:prstGeom prst="rect">
            <a:avLst/>
          </a:prstGeom>
        </p:spPr>
        <p:txBody>
          <a:bodyPr spcFirstLastPara="1"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SG" sz="4000" b="1" dirty="0"/>
              <a:t>METHODOLOGY</a:t>
            </a:r>
            <a:endParaRPr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C4811-7CC3-4221-8F73-F0BF3BF1A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046" y="4141945"/>
            <a:ext cx="1628074" cy="474700"/>
          </a:xfrm>
          <a:prstGeom prst="rect">
            <a:avLst/>
          </a:prstGeom>
        </p:spPr>
      </p:pic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id="{7398A41F-0949-4AD9-8594-1795B76B5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6224" y="2462335"/>
            <a:ext cx="1271009" cy="1271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4387CF-65B4-4171-911A-56727F9092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3897698"/>
            <a:ext cx="1628074" cy="74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52BC99-973C-49DA-8DF3-F12A5861A4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19" y="4166294"/>
            <a:ext cx="1454756" cy="450351"/>
          </a:xfrm>
          <a:prstGeom prst="rect">
            <a:avLst/>
          </a:prstGeom>
        </p:spPr>
      </p:pic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6909C8C3-773D-4BDF-BE6D-C141510D712B}"/>
              </a:ext>
            </a:extLst>
          </p:cNvPr>
          <p:cNvSpPr/>
          <p:nvPr/>
        </p:nvSpPr>
        <p:spPr bwMode="auto">
          <a:xfrm>
            <a:off x="3674985" y="2877923"/>
            <a:ext cx="484632" cy="484632"/>
          </a:xfrm>
          <a:prstGeom prst="chevron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Arrow: Chevron 41">
            <a:extLst>
              <a:ext uri="{FF2B5EF4-FFF2-40B4-BE49-F238E27FC236}">
                <a16:creationId xmlns:a16="http://schemas.microsoft.com/office/drawing/2014/main" id="{D8806551-CA2D-4CAE-A94D-78BEC472FF2E}"/>
              </a:ext>
            </a:extLst>
          </p:cNvPr>
          <p:cNvSpPr/>
          <p:nvPr/>
        </p:nvSpPr>
        <p:spPr bwMode="auto">
          <a:xfrm>
            <a:off x="4046988" y="2877923"/>
            <a:ext cx="484632" cy="484632"/>
          </a:xfrm>
          <a:prstGeom prst="chevron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542AFA00-3CBA-4890-BD7F-1E8ACF0DC60B}"/>
              </a:ext>
            </a:extLst>
          </p:cNvPr>
          <p:cNvSpPr/>
          <p:nvPr/>
        </p:nvSpPr>
        <p:spPr bwMode="auto">
          <a:xfrm>
            <a:off x="6021475" y="2877923"/>
            <a:ext cx="484632" cy="484632"/>
          </a:xfrm>
          <a:prstGeom prst="chevron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Arrow: Chevron 43">
            <a:extLst>
              <a:ext uri="{FF2B5EF4-FFF2-40B4-BE49-F238E27FC236}">
                <a16:creationId xmlns:a16="http://schemas.microsoft.com/office/drawing/2014/main" id="{829DAED8-56EA-401E-A1EB-3B5485111CBA}"/>
              </a:ext>
            </a:extLst>
          </p:cNvPr>
          <p:cNvSpPr/>
          <p:nvPr/>
        </p:nvSpPr>
        <p:spPr bwMode="auto">
          <a:xfrm>
            <a:off x="6393949" y="2877923"/>
            <a:ext cx="484632" cy="484632"/>
          </a:xfrm>
          <a:prstGeom prst="chevron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44DF063-E23F-4F3A-9676-D3DDA55AA3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28" y="5223507"/>
            <a:ext cx="1519121" cy="4261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123728" y="116632"/>
            <a:ext cx="6014400" cy="857400"/>
          </a:xfrm>
          <a:prstGeom prst="rect">
            <a:avLst/>
          </a:prstGeom>
        </p:spPr>
        <p:txBody>
          <a:bodyPr spcFirstLastPara="1"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SG" sz="4000" b="1" dirty="0"/>
              <a:t>Dataset</a:t>
            </a:r>
            <a:endParaRPr sz="4000" b="1"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1"/>
          </p:nvPr>
        </p:nvSpPr>
        <p:spPr>
          <a:xfrm>
            <a:off x="2267744" y="1412776"/>
            <a:ext cx="6014400" cy="31617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endParaRPr sz="2100" dirty="0"/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Dataset contains info on </a:t>
            </a:r>
            <a:r>
              <a:rPr lang="en-US" dirty="0" err="1"/>
              <a:t>Montesinho</a:t>
            </a:r>
            <a:r>
              <a:rPr lang="en-US" dirty="0"/>
              <a:t> natural park in Portugal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Date, coordinates, index and meteorological data</a:t>
            </a:r>
          </a:p>
          <a:p>
            <a:pPr marL="0" indent="0">
              <a:buNone/>
            </a:pPr>
            <a:endParaRPr sz="21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A8142B62-0733-4034-9AC0-ECA956D233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1130657"/>
                  </p:ext>
                </p:extLst>
              </p:nvPr>
            </p:nvGraphicFramePr>
            <p:xfrm>
              <a:off x="4283968" y="3225097"/>
              <a:ext cx="2286000" cy="1714500"/>
            </p:xfrm>
            <a:graphic>
              <a:graphicData uri="http://schemas.microsoft.com/office/powerpoint/2016/slidezoom">
                <pslz:sldZm>
                  <pslz:sldZmObj sldId="280" cId="1355149020">
                    <pslz:zmPr id="{4534C63D-B6B7-49D9-9EF7-D51289720A35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8142B62-0733-4034-9AC0-ECA956D233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3968" y="3225097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A7669472-2B90-422C-98D6-B3F35BE3A7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2189299"/>
                  </p:ext>
                </p:extLst>
              </p:nvPr>
            </p:nvGraphicFramePr>
            <p:xfrm>
              <a:off x="2483768" y="5301208"/>
              <a:ext cx="5917176" cy="1152128"/>
            </p:xfrm>
            <a:graphic>
              <a:graphicData uri="http://schemas.microsoft.com/office/powerpoint/2016/sectionzoom">
                <psez:sectionZm>
                  <psez:sectionZmObj sectionId="{F338A7C9-581C-4875-AF53-3846D056AD27}">
                    <psez:zmPr id="{FE3DACC6-22EB-4265-96A4-46BDD56936F6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17176" cy="115212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7669472-2B90-422C-98D6-B3F35BE3A7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3768" y="5301208"/>
                <a:ext cx="5917176" cy="115212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86544" y="116632"/>
            <a:ext cx="6014400" cy="857400"/>
          </a:xfrm>
          <a:prstGeom prst="rect">
            <a:avLst/>
          </a:prstGeom>
        </p:spPr>
        <p:txBody>
          <a:bodyPr spcFirstLastPara="1"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SG" sz="4000" b="1" dirty="0"/>
              <a:t>FEATURES</a:t>
            </a:r>
            <a:endParaRPr sz="4000" b="1" dirty="0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A7669472-2B90-422C-98D6-B3F35BE3A7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558741"/>
                  </p:ext>
                </p:extLst>
              </p:nvPr>
            </p:nvGraphicFramePr>
            <p:xfrm>
              <a:off x="2483768" y="4509120"/>
              <a:ext cx="5917176" cy="1152128"/>
            </p:xfrm>
            <a:graphic>
              <a:graphicData uri="http://schemas.microsoft.com/office/powerpoint/2016/sectionzoom">
                <psez:sectionZm>
                  <psez:sectionZmObj sectionId="{F338A7C9-581C-4875-AF53-3846D056AD27}">
                    <psez:zmPr id="{FE3DACC6-22EB-4265-96A4-46BDD56936F6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17176" cy="115212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7" name="Section Zoom 1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7669472-2B90-422C-98D6-B3F35BE3A7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3768" y="4509120"/>
                <a:ext cx="5917176" cy="115212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F72C270-E3C0-4907-9ED8-10B6068CA6D0}"/>
              </a:ext>
            </a:extLst>
          </p:cNvPr>
          <p:cNvSpPr/>
          <p:nvPr/>
        </p:nvSpPr>
        <p:spPr bwMode="auto">
          <a:xfrm>
            <a:off x="4283968" y="4509120"/>
            <a:ext cx="1728192" cy="216024"/>
          </a:xfrm>
          <a:prstGeom prst="rect">
            <a:avLst/>
          </a:prstGeom>
          <a:noFill/>
          <a:ln w="5715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17278-AB77-4A7D-8F83-F9D807954266}"/>
              </a:ext>
            </a:extLst>
          </p:cNvPr>
          <p:cNvSpPr/>
          <p:nvPr/>
        </p:nvSpPr>
        <p:spPr bwMode="auto">
          <a:xfrm>
            <a:off x="6588224" y="4509120"/>
            <a:ext cx="376027" cy="225090"/>
          </a:xfrm>
          <a:prstGeom prst="rect">
            <a:avLst/>
          </a:prstGeom>
          <a:noFill/>
          <a:ln w="5715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147;p19">
            <a:extLst>
              <a:ext uri="{FF2B5EF4-FFF2-40B4-BE49-F238E27FC236}">
                <a16:creationId xmlns:a16="http://schemas.microsoft.com/office/drawing/2014/main" id="{BDB27D0A-71F2-481C-A9D2-A94F2DDB32A6}"/>
              </a:ext>
            </a:extLst>
          </p:cNvPr>
          <p:cNvSpPr txBox="1">
            <a:spLocks/>
          </p:cNvSpPr>
          <p:nvPr/>
        </p:nvSpPr>
        <p:spPr bwMode="auto">
          <a:xfrm>
            <a:off x="2376371" y="971634"/>
            <a:ext cx="6014400" cy="316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57200" lvl="0" indent="-355600" algn="l" rtl="0" fontAlgn="base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rtl="0" fontAlgn="base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rtl="0" fontAlgn="base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rtl="0" fontAlgn="base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rtl="0" fontAlgn="base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sz="2100" b="0" dirty="0"/>
          </a:p>
          <a:p>
            <a:pPr marL="342900" indent="-3429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800" dirty="0"/>
              <a:t>Fine Fuel Moisture Code (FFMC) </a:t>
            </a:r>
            <a:r>
              <a:rPr lang="en-US" sz="1800" b="0" dirty="0"/>
              <a:t>- fuel moisture of forest litter fuels under the shade of a forest </a:t>
            </a:r>
            <a:r>
              <a:rPr lang="en-US" sz="1800" b="0" dirty="0" err="1"/>
              <a:t>canopy</a:t>
            </a:r>
            <a:r>
              <a:rPr lang="en-US" sz="1800" dirty="0" err="1"/>
              <a:t>Duff</a:t>
            </a:r>
            <a:r>
              <a:rPr lang="en-US" sz="1800" dirty="0"/>
              <a:t> Moisture Code (DMC) </a:t>
            </a:r>
            <a:r>
              <a:rPr lang="en-US" sz="1800" b="0" dirty="0"/>
              <a:t>- fuel moisture of decomposed organic material underneath forest litter</a:t>
            </a:r>
          </a:p>
          <a:p>
            <a:pPr marL="342900" indent="-3429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800" dirty="0"/>
              <a:t>Drought Code (DC) </a:t>
            </a:r>
            <a:r>
              <a:rPr lang="en-US" sz="1800" b="0" dirty="0"/>
              <a:t>– moisture of deep soil layer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SG" sz="1800" dirty="0"/>
              <a:t>Initial Spread Index (ISI) </a:t>
            </a:r>
            <a:r>
              <a:rPr lang="en-SG" sz="1800" b="0" dirty="0"/>
              <a:t>- estimate a spread potential by integrating fuel moisture and wind speed effect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SG" sz="1800" dirty="0"/>
              <a:t>Relative humidity (RH) </a:t>
            </a:r>
            <a:r>
              <a:rPr lang="en-SG" sz="1800" b="0" dirty="0"/>
              <a:t>– moisture in air</a:t>
            </a:r>
          </a:p>
          <a:p>
            <a:pPr marL="0" indent="0">
              <a:buNone/>
            </a:pPr>
            <a:endParaRPr lang="en-SG" sz="2400" dirty="0"/>
          </a:p>
          <a:p>
            <a:pPr marL="342900" indent="-3429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en-US" sz="2100" b="0" dirty="0"/>
          </a:p>
          <a:p>
            <a:pPr marL="0" indent="0">
              <a:buFontTx/>
              <a:buNone/>
            </a:pPr>
            <a:endParaRPr lang="en-US" sz="2100" b="0" dirty="0"/>
          </a:p>
        </p:txBody>
      </p:sp>
    </p:spTree>
    <p:extLst>
      <p:ext uri="{BB962C8B-B14F-4D97-AF65-F5344CB8AC3E}">
        <p14:creationId xmlns:p14="http://schemas.microsoft.com/office/powerpoint/2010/main" val="3921532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123728" y="116632"/>
            <a:ext cx="6014400" cy="857400"/>
          </a:xfrm>
          <a:prstGeom prst="rect">
            <a:avLst/>
          </a:prstGeom>
        </p:spPr>
        <p:txBody>
          <a:bodyPr spcFirstLastPara="1"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SG" sz="4000" b="1" dirty="0"/>
              <a:t>Modelling</a:t>
            </a:r>
            <a:endParaRPr sz="4000" b="1"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1"/>
          </p:nvPr>
        </p:nvSpPr>
        <p:spPr>
          <a:xfrm>
            <a:off x="2267744" y="1412776"/>
            <a:ext cx="6014400" cy="31617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endParaRPr sz="2100" dirty="0"/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dirty="0"/>
              <a:t>Train-Test-Split ( 80 – 20 )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dirty="0"/>
              <a:t>Parameters tuning for  all classification model(s) used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dirty="0"/>
              <a:t>Accuracy used as score since target dataset is balanced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dirty="0"/>
              <a:t>Cross-validated score between all classification models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dirty="0"/>
              <a:t>retrain best model 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dirty="0"/>
              <a:t>Score best model against out-sample test set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2400" dirty="0"/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7216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246332" y="285677"/>
            <a:ext cx="6014400" cy="857400"/>
          </a:xfrm>
          <a:prstGeom prst="rect">
            <a:avLst/>
          </a:prstGeom>
        </p:spPr>
        <p:txBody>
          <a:bodyPr spcFirstLastPara="1"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SG" sz="4000" b="1" dirty="0"/>
              <a:t>CV SCORE COMPARISON</a:t>
            </a:r>
            <a:endParaRPr sz="4000" b="1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E84199D-F2B1-4774-8CC8-832A58A48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440600"/>
              </p:ext>
            </p:extLst>
          </p:nvPr>
        </p:nvGraphicFramePr>
        <p:xfrm>
          <a:off x="2339752" y="2353123"/>
          <a:ext cx="6096000" cy="2763520"/>
        </p:xfrm>
        <a:graphic>
          <a:graphicData uri="http://schemas.openxmlformats.org/drawingml/2006/table">
            <a:tbl>
              <a:tblPr firstRow="1" bandRow="1">
                <a:solidFill>
                  <a:schemeClr val="accent6">
                    <a:lumMod val="20000"/>
                    <a:lumOff val="80000"/>
                  </a:schemeClr>
                </a:solidFill>
                <a:tableStyleId>{72833802-FEF1-4C79-8D5D-14CF1EAF98D9}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709540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415461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2416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8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>
                          <a:solidFill>
                            <a:schemeClr val="tx1"/>
                          </a:solidFill>
                        </a:rPr>
                        <a:t>Best parameter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57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dirty="0"/>
                        <a:t>Naive Bayesian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strike="noStrike" dirty="0" err="1"/>
                        <a:t>Bernouli</a:t>
                      </a:r>
                      <a:endParaRPr lang="en-SG" sz="1800" strike="noStrik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0.530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09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dirty="0"/>
                        <a:t>Decision Tree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dirty="0" err="1"/>
                        <a:t>Max_depth</a:t>
                      </a:r>
                      <a:r>
                        <a:rPr lang="en-SG" sz="1800" dirty="0"/>
                        <a:t> =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0.534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21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dirty="0"/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dirty="0"/>
                        <a:t>C =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0.542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56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 err="1"/>
                        <a:t>Randomforest</a:t>
                      </a:r>
                      <a:endParaRPr lang="en-SG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dirty="0" err="1"/>
                        <a:t>Max_depth</a:t>
                      </a:r>
                      <a:r>
                        <a:rPr lang="en-SG" sz="1800" dirty="0"/>
                        <a:t> = 3</a:t>
                      </a:r>
                    </a:p>
                    <a:p>
                      <a:pPr algn="l"/>
                      <a:r>
                        <a:rPr lang="en-SG" sz="1800" dirty="0" err="1"/>
                        <a:t>n_estimator</a:t>
                      </a:r>
                      <a:r>
                        <a:rPr lang="en-SG" sz="1800" dirty="0"/>
                        <a:t>=700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0.572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803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dirty="0"/>
                        <a:t>KNN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dirty="0" err="1"/>
                        <a:t>n_neighbours</a:t>
                      </a:r>
                      <a:r>
                        <a:rPr lang="en-SG" sz="1800" dirty="0"/>
                        <a:t> = 29</a:t>
                      </a:r>
                    </a:p>
                    <a:p>
                      <a:pPr algn="l"/>
                      <a:r>
                        <a:rPr lang="en-SG" sz="1800" dirty="0"/>
                        <a:t>Weights = 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0.586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88059"/>
                  </a:ext>
                </a:extLst>
              </a:tr>
            </a:tbl>
          </a:graphicData>
        </a:graphic>
      </p:graphicFrame>
      <p:sp>
        <p:nvSpPr>
          <p:cNvPr id="6" name="Google Shape;167;p21">
            <a:extLst>
              <a:ext uri="{FF2B5EF4-FFF2-40B4-BE49-F238E27FC236}">
                <a16:creationId xmlns:a16="http://schemas.microsoft.com/office/drawing/2014/main" id="{985A67A3-93ED-42BB-A87A-C592215634A6}"/>
              </a:ext>
            </a:extLst>
          </p:cNvPr>
          <p:cNvSpPr txBox="1">
            <a:spLocks/>
          </p:cNvSpPr>
          <p:nvPr/>
        </p:nvSpPr>
        <p:spPr bwMode="auto">
          <a:xfrm>
            <a:off x="2123728" y="1189419"/>
            <a:ext cx="7128792" cy="1163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57200" lvl="0" indent="-355600" algn="l" rtl="0" fontAlgn="base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rtl="0" fontAlgn="base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rtl="0" fontAlgn="base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rtl="0" fontAlgn="base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rtl="0" fontAlgn="base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SG" sz="2100" b="0" dirty="0"/>
          </a:p>
          <a:p>
            <a:pPr marL="438150" indent="-342900">
              <a:spcBef>
                <a:spcPts val="0"/>
              </a:spcBef>
              <a:buSzPts val="21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SG" sz="2400" b="0" dirty="0"/>
              <a:t>Cross-validated score with 5 classification model:</a:t>
            </a:r>
          </a:p>
          <a:p>
            <a:pPr marL="438150" indent="-342900">
              <a:spcBef>
                <a:spcPts val="0"/>
              </a:spcBef>
              <a:buSzPts val="21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SG" sz="2400" b="0" dirty="0"/>
          </a:p>
          <a:p>
            <a:pPr marL="95250" indent="0">
              <a:spcBef>
                <a:spcPts val="0"/>
              </a:spcBef>
              <a:buSzPts val="2100"/>
              <a:buNone/>
            </a:pPr>
            <a:r>
              <a:rPr lang="en-SG" sz="2400" b="0" dirty="0"/>
              <a:t>      </a:t>
            </a:r>
            <a:endParaRPr lang="en-SG" sz="2100" b="0" dirty="0"/>
          </a:p>
        </p:txBody>
      </p:sp>
    </p:spTree>
    <p:extLst>
      <p:ext uri="{BB962C8B-B14F-4D97-AF65-F5344CB8AC3E}">
        <p14:creationId xmlns:p14="http://schemas.microsoft.com/office/powerpoint/2010/main" val="410413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246332" y="285677"/>
            <a:ext cx="6014400" cy="857400"/>
          </a:xfrm>
          <a:prstGeom prst="rect">
            <a:avLst/>
          </a:prstGeom>
        </p:spPr>
        <p:txBody>
          <a:bodyPr spcFirstLastPara="1"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" sz="4000" b="1" dirty="0"/>
              <a:t>RESULTS</a:t>
            </a:r>
            <a:r>
              <a:rPr lang="en" sz="4000" dirty="0"/>
              <a:t> </a:t>
            </a:r>
            <a:endParaRPr sz="4000" dirty="0"/>
          </a:p>
        </p:txBody>
      </p:sp>
      <p:sp>
        <p:nvSpPr>
          <p:cNvPr id="4" name="Google Shape;167;p21">
            <a:extLst>
              <a:ext uri="{FF2B5EF4-FFF2-40B4-BE49-F238E27FC236}">
                <a16:creationId xmlns:a16="http://schemas.microsoft.com/office/drawing/2014/main" id="{C6DD1C61-D670-4203-9BC9-4C09B3726929}"/>
              </a:ext>
            </a:extLst>
          </p:cNvPr>
          <p:cNvSpPr txBox="1">
            <a:spLocks/>
          </p:cNvSpPr>
          <p:nvPr/>
        </p:nvSpPr>
        <p:spPr bwMode="auto">
          <a:xfrm>
            <a:off x="2123728" y="1196752"/>
            <a:ext cx="6624736" cy="316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57200" lvl="0" indent="-355600" algn="l" rtl="0" fontAlgn="base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rtl="0" fontAlgn="base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rtl="0" fontAlgn="base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rtl="0" fontAlgn="base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rtl="0" fontAlgn="base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SG" sz="2100" b="0" dirty="0"/>
          </a:p>
          <a:p>
            <a:pPr marL="438150" indent="-342900">
              <a:spcBef>
                <a:spcPts val="0"/>
              </a:spcBef>
              <a:buSzPts val="21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SG" sz="2400" b="0" dirty="0"/>
              <a:t>Out-of-sample score with top 2 best model:</a:t>
            </a:r>
          </a:p>
          <a:p>
            <a:pPr marL="95250" indent="0">
              <a:spcBef>
                <a:spcPts val="0"/>
              </a:spcBef>
              <a:buSzPts val="2100"/>
              <a:buNone/>
            </a:pPr>
            <a:endParaRPr lang="en-SG" sz="2100" b="0" dirty="0"/>
          </a:p>
          <a:p>
            <a:pPr marL="95250" indent="0">
              <a:spcBef>
                <a:spcPts val="0"/>
              </a:spcBef>
              <a:buSzPts val="2100"/>
              <a:buNone/>
            </a:pPr>
            <a:r>
              <a:rPr lang="en-SG" sz="2100" b="0" dirty="0"/>
              <a:t>	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85D2722E-B83F-403B-9179-0D0CB6D81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292501"/>
              </p:ext>
            </p:extLst>
          </p:nvPr>
        </p:nvGraphicFramePr>
        <p:xfrm>
          <a:off x="2368884" y="2492896"/>
          <a:ext cx="6096000" cy="1651000"/>
        </p:xfrm>
        <a:graphic>
          <a:graphicData uri="http://schemas.openxmlformats.org/drawingml/2006/table">
            <a:tbl>
              <a:tblPr firstRow="1" bandRow="1">
                <a:solidFill>
                  <a:schemeClr val="accent6">
                    <a:lumMod val="20000"/>
                    <a:lumOff val="80000"/>
                  </a:schemeClr>
                </a:solidFill>
                <a:tableStyleId>{72833802-FEF1-4C79-8D5D-14CF1EAF98D9}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709540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415461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2416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8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>
                          <a:solidFill>
                            <a:schemeClr val="tx1"/>
                          </a:solidFill>
                        </a:rPr>
                        <a:t>Best parameter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57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dirty="0"/>
                        <a:t>KNN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dirty="0" err="1"/>
                        <a:t>n_neighbours</a:t>
                      </a:r>
                      <a:r>
                        <a:rPr lang="en-SG" sz="1800" dirty="0"/>
                        <a:t> = 29</a:t>
                      </a:r>
                    </a:p>
                    <a:p>
                      <a:pPr algn="l"/>
                      <a:r>
                        <a:rPr lang="en-SG" sz="1800" dirty="0"/>
                        <a:t>Weights = 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0.567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56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dirty="0"/>
                        <a:t>RF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dirty="0" err="1"/>
                        <a:t>Max_depth</a:t>
                      </a:r>
                      <a:r>
                        <a:rPr lang="en-SG" sz="1800" dirty="0"/>
                        <a:t> = 3</a:t>
                      </a:r>
                    </a:p>
                    <a:p>
                      <a:pPr algn="l"/>
                      <a:r>
                        <a:rPr lang="en-SG" sz="1800" dirty="0" err="1"/>
                        <a:t>N_estimator</a:t>
                      </a:r>
                      <a:r>
                        <a:rPr lang="en-SG" sz="1800" dirty="0"/>
                        <a:t>=700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0.586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958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97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body" idx="2"/>
          </p:nvPr>
        </p:nvSpPr>
        <p:spPr>
          <a:xfrm>
            <a:off x="2123728" y="1294581"/>
            <a:ext cx="5879400" cy="18534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endParaRPr sz="2100" dirty="0"/>
          </a:p>
          <a:p>
            <a:pPr indent="-361950">
              <a:buSzPts val="21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dirty="0" err="1"/>
              <a:t>Randomforest</a:t>
            </a:r>
            <a:r>
              <a:rPr lang="en-US" sz="2400" dirty="0"/>
              <a:t> model is the better model for predicting fire outbreak</a:t>
            </a:r>
          </a:p>
          <a:p>
            <a:pPr indent="0">
              <a:buNone/>
            </a:pPr>
            <a:endParaRPr sz="2100" dirty="0"/>
          </a:p>
          <a:p>
            <a:pPr marL="0" indent="0">
              <a:buNone/>
            </a:pPr>
            <a:endParaRPr sz="2100" dirty="0"/>
          </a:p>
        </p:txBody>
      </p:sp>
      <p:sp>
        <p:nvSpPr>
          <p:cNvPr id="159" name="Google Shape;159;p20"/>
          <p:cNvSpPr txBox="1">
            <a:spLocks noGrp="1"/>
          </p:cNvSpPr>
          <p:nvPr>
            <p:ph type="title" idx="4294967295"/>
          </p:nvPr>
        </p:nvSpPr>
        <p:spPr>
          <a:xfrm>
            <a:off x="2123728" y="257395"/>
            <a:ext cx="6015038" cy="857250"/>
          </a:xfrm>
          <a:prstGeom prst="rect">
            <a:avLst/>
          </a:prstGeom>
        </p:spPr>
        <p:txBody>
          <a:bodyPr spcFirstLastPara="1"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4000" b="1" dirty="0"/>
              <a:t>CONCLUSION</a:t>
            </a:r>
            <a:endParaRPr sz="3600" b="1" dirty="0"/>
          </a:p>
        </p:txBody>
      </p:sp>
      <p:sp>
        <p:nvSpPr>
          <p:cNvPr id="4" name="Google Shape;154;p20">
            <a:extLst>
              <a:ext uri="{FF2B5EF4-FFF2-40B4-BE49-F238E27FC236}">
                <a16:creationId xmlns:a16="http://schemas.microsoft.com/office/drawing/2014/main" id="{8E30A1B5-7316-4107-9674-F81F23E0EC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7744" y="3145061"/>
            <a:ext cx="6014400" cy="857400"/>
          </a:xfrm>
          <a:prstGeom prst="rect">
            <a:avLst/>
          </a:prstGeom>
        </p:spPr>
        <p:txBody>
          <a:bodyPr spcFirstLastPara="1"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" sz="4000" dirty="0"/>
              <a:t>INSIGHTS</a:t>
            </a:r>
            <a:endParaRPr sz="3600" dirty="0"/>
          </a:p>
        </p:txBody>
      </p:sp>
      <p:sp>
        <p:nvSpPr>
          <p:cNvPr id="7" name="Google Shape;160;p20">
            <a:extLst>
              <a:ext uri="{FF2B5EF4-FFF2-40B4-BE49-F238E27FC236}">
                <a16:creationId xmlns:a16="http://schemas.microsoft.com/office/drawing/2014/main" id="{3C300365-9B1E-4073-B4E0-2EC420A866E6}"/>
              </a:ext>
            </a:extLst>
          </p:cNvPr>
          <p:cNvSpPr txBox="1">
            <a:spLocks/>
          </p:cNvSpPr>
          <p:nvPr/>
        </p:nvSpPr>
        <p:spPr bwMode="auto">
          <a:xfrm>
            <a:off x="2255419" y="3933056"/>
            <a:ext cx="5879400" cy="185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57200" lvl="0" indent="-355600" algn="l" rtl="0" fontAlgn="base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55600" algn="l" rtl="0" fontAlgn="base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rtl="0" fontAlgn="base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55600" algn="l" rtl="0" fontAlgn="base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rtl="0" fontAlgn="base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sz="2100" b="0" dirty="0"/>
          </a:p>
          <a:p>
            <a:pPr indent="-361950">
              <a:buSzPts val="21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b="0" dirty="0"/>
              <a:t>No fire outbreak on the month of </a:t>
            </a:r>
            <a:r>
              <a:rPr lang="en-US" sz="2400" b="0" dirty="0" err="1"/>
              <a:t>dec</a:t>
            </a:r>
            <a:endParaRPr lang="en-US" sz="2400" b="0" dirty="0"/>
          </a:p>
          <a:p>
            <a:pPr indent="0">
              <a:buFontTx/>
              <a:buNone/>
            </a:pPr>
            <a:endParaRPr lang="en-US" sz="2100" b="0" dirty="0"/>
          </a:p>
          <a:p>
            <a:pPr marL="0" indent="0">
              <a:buFontTx/>
              <a:buNone/>
            </a:pPr>
            <a:endParaRPr lang="en-US" sz="2100" b="0" dirty="0"/>
          </a:p>
        </p:txBody>
      </p:sp>
    </p:spTree>
    <p:extLst>
      <p:ext uri="{BB962C8B-B14F-4D97-AF65-F5344CB8AC3E}">
        <p14:creationId xmlns:p14="http://schemas.microsoft.com/office/powerpoint/2010/main" val="408285720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Design 5">
      <a:dk1>
        <a:srgbClr val="000000"/>
      </a:dk1>
      <a:lt1>
        <a:srgbClr val="FFFFD9"/>
      </a:lt1>
      <a:dk2>
        <a:srgbClr val="000000"/>
      </a:dk2>
      <a:lt2>
        <a:srgbClr val="777777"/>
      </a:lt2>
      <a:accent1>
        <a:srgbClr val="FFFFF7"/>
      </a:accent1>
      <a:accent2>
        <a:srgbClr val="33CCCC"/>
      </a:accent2>
      <a:accent3>
        <a:srgbClr val="FFFFE9"/>
      </a:accent3>
      <a:accent4>
        <a:srgbClr val="000000"/>
      </a:accent4>
      <a:accent5>
        <a:srgbClr val="FFFFFA"/>
      </a:accent5>
      <a:accent6>
        <a:srgbClr val="2DB9B9"/>
      </a:accent6>
      <a:hlink>
        <a:srgbClr val="FF5050"/>
      </a:hlink>
      <a:folHlink>
        <a:srgbClr val="FF9900"/>
      </a:folHlink>
    </a:clrScheme>
    <a:fontScheme name="Custom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1090</TotalTime>
  <Words>626</Words>
  <Application>Microsoft Office PowerPoint</Application>
  <PresentationFormat>On-screen Show (4:3)</PresentationFormat>
  <Paragraphs>109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Muli</vt:lpstr>
      <vt:lpstr>template</vt:lpstr>
      <vt:lpstr>Custom Design</vt:lpstr>
      <vt:lpstr>FOREST FIRE DATA ANALYSIS</vt:lpstr>
      <vt:lpstr>OBJECTIVE</vt:lpstr>
      <vt:lpstr>METHODOLOGY</vt:lpstr>
      <vt:lpstr>Dataset</vt:lpstr>
      <vt:lpstr>FEATURES</vt:lpstr>
      <vt:lpstr>Modelling</vt:lpstr>
      <vt:lpstr>CV SCORE COMPARISON</vt:lpstr>
      <vt:lpstr>RESULTS </vt:lpstr>
      <vt:lpstr>CONCLUSION</vt:lpstr>
      <vt:lpstr> FUTURE WORK </vt:lpstr>
      <vt:lpstr>Thanks!</vt:lpstr>
      <vt:lpstr>PowerPoint Presentation</vt:lpstr>
      <vt:lpstr>PowerPoint Presentation</vt:lpstr>
      <vt:lpstr>PowerPoint Presentation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FIRE  DATA ANALYSIS</dc:title>
  <dc:creator>Wong Kira</dc:creator>
  <cp:lastModifiedBy>Wong Kira</cp:lastModifiedBy>
  <cp:revision>60</cp:revision>
  <dcterms:created xsi:type="dcterms:W3CDTF">2020-05-19T13:46:08Z</dcterms:created>
  <dcterms:modified xsi:type="dcterms:W3CDTF">2020-05-23T05:03:22Z</dcterms:modified>
</cp:coreProperties>
</file>